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0" r:id="rId3"/>
    <p:sldId id="258" r:id="rId4"/>
    <p:sldId id="257" r:id="rId5"/>
    <p:sldId id="287" r:id="rId6"/>
    <p:sldId id="281" r:id="rId7"/>
    <p:sldId id="260" r:id="rId8"/>
    <p:sldId id="261" r:id="rId9"/>
    <p:sldId id="262" r:id="rId10"/>
    <p:sldId id="283" r:id="rId11"/>
    <p:sldId id="263" r:id="rId12"/>
    <p:sldId id="284" r:id="rId13"/>
    <p:sldId id="285" r:id="rId14"/>
    <p:sldId id="264" r:id="rId15"/>
    <p:sldId id="265" r:id="rId16"/>
    <p:sldId id="286" r:id="rId17"/>
    <p:sldId id="266" r:id="rId18"/>
    <p:sldId id="270" r:id="rId19"/>
    <p:sldId id="267" r:id="rId20"/>
    <p:sldId id="268" r:id="rId21"/>
    <p:sldId id="269" r:id="rId22"/>
    <p:sldId id="271" r:id="rId23"/>
    <p:sldId id="272" r:id="rId24"/>
    <p:sldId id="275" r:id="rId25"/>
    <p:sldId id="274" r:id="rId26"/>
    <p:sldId id="278" r:id="rId27"/>
    <p:sldId id="279" r:id="rId28"/>
    <p:sldId id="277" r:id="rId2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38" d="100"/>
          <a:sy n="38" d="100"/>
        </p:scale>
        <p:origin x="10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217549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17002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41261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271774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13366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7995E95-7F21-4673-B166-0EC8BCE9E69B}" type="datetimeFigureOut">
              <a:rPr lang="ar-IQ" smtClean="0"/>
              <a:t>13/05/1444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169410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7995E95-7F21-4673-B166-0EC8BCE9E69B}" type="datetimeFigureOut">
              <a:rPr lang="ar-IQ" smtClean="0"/>
              <a:t>13/05/1444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318919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7995E95-7F21-4673-B166-0EC8BCE9E69B}" type="datetimeFigureOut">
              <a:rPr lang="ar-IQ" smtClean="0"/>
              <a:t>13/05/1444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223253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7995E95-7F21-4673-B166-0EC8BCE9E69B}" type="datetimeFigureOut">
              <a:rPr lang="ar-IQ" smtClean="0"/>
              <a:t>13/05/1444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274842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7995E95-7F21-4673-B166-0EC8BCE9E69B}" type="datetimeFigureOut">
              <a:rPr lang="ar-IQ" smtClean="0"/>
              <a:t>13/05/1444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100538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7995E95-7F21-4673-B166-0EC8BCE9E69B}" type="datetimeFigureOut">
              <a:rPr lang="ar-IQ" smtClean="0"/>
              <a:t>13/05/1444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4209D6A-5F87-4189-8125-E1D6C2D82D42}" type="slidenum">
              <a:rPr lang="ar-IQ" smtClean="0"/>
              <a:t>‹#›</a:t>
            </a:fld>
            <a:endParaRPr lang="ar-IQ"/>
          </a:p>
        </p:txBody>
      </p:sp>
    </p:spTree>
    <p:extLst>
      <p:ext uri="{BB962C8B-B14F-4D97-AF65-F5344CB8AC3E}">
        <p14:creationId xmlns:p14="http://schemas.microsoft.com/office/powerpoint/2010/main" val="351013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995E95-7F21-4673-B166-0EC8BCE9E69B}" type="datetimeFigureOut">
              <a:rPr lang="ar-IQ" smtClean="0"/>
              <a:t>13/05/1444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4209D6A-5F87-4189-8125-E1D6C2D82D42}" type="slidenum">
              <a:rPr lang="ar-IQ" smtClean="0"/>
              <a:t>‹#›</a:t>
            </a:fld>
            <a:endParaRPr lang="ar-IQ"/>
          </a:p>
        </p:txBody>
      </p:sp>
    </p:spTree>
    <p:extLst>
      <p:ext uri="{BB962C8B-B14F-4D97-AF65-F5344CB8AC3E}">
        <p14:creationId xmlns:p14="http://schemas.microsoft.com/office/powerpoint/2010/main" val="141258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solidFill>
                  <a:srgbClr val="FF0000"/>
                </a:solidFill>
              </a:rPr>
              <a:t>Compounds Containing </a:t>
            </a:r>
            <a:r>
              <a:rPr lang="en-US" b="1" dirty="0" smtClean="0">
                <a:solidFill>
                  <a:srgbClr val="FF0000"/>
                </a:solidFill>
              </a:rPr>
              <a:t/>
            </a:r>
            <a:br>
              <a:rPr lang="en-US" b="1" dirty="0" smtClean="0">
                <a:solidFill>
                  <a:srgbClr val="FF0000"/>
                </a:solidFill>
              </a:rPr>
            </a:br>
            <a:r>
              <a:rPr lang="en-US" b="1" dirty="0" smtClean="0">
                <a:solidFill>
                  <a:srgbClr val="FF0000"/>
                </a:solidFill>
              </a:rPr>
              <a:t>A </a:t>
            </a:r>
            <a:r>
              <a:rPr lang="en-US" b="1" dirty="0">
                <a:solidFill>
                  <a:srgbClr val="FF0000"/>
                </a:solidFill>
              </a:rPr>
              <a:t>Carbonyl Group</a:t>
            </a:r>
            <a:endParaRPr lang="ar-IQ" dirty="0">
              <a:solidFill>
                <a:srgbClr val="FF0000"/>
              </a:solidFill>
            </a:endParaRPr>
          </a:p>
        </p:txBody>
      </p:sp>
      <p:sp>
        <p:nvSpPr>
          <p:cNvPr id="3" name="عنوان فرعي 2"/>
          <p:cNvSpPr>
            <a:spLocks noGrp="1"/>
          </p:cNvSpPr>
          <p:nvPr>
            <p:ph type="subTitle" idx="1"/>
          </p:nvPr>
        </p:nvSpPr>
        <p:spPr/>
        <p:txBody>
          <a:bodyPr>
            <a:normAutofit/>
          </a:bodyPr>
          <a:lstStyle/>
          <a:p>
            <a:r>
              <a:rPr lang="en-US" sz="6000" dirty="0" err="1" smtClean="0"/>
              <a:t>Dr.Entssar</a:t>
            </a:r>
            <a:endParaRPr lang="ar-IQ" sz="6000" dirty="0"/>
          </a:p>
        </p:txBody>
      </p:sp>
    </p:spTree>
    <p:extLst>
      <p:ext uri="{BB962C8B-B14F-4D97-AF65-F5344CB8AC3E}">
        <p14:creationId xmlns:p14="http://schemas.microsoft.com/office/powerpoint/2010/main" val="1212551598"/>
      </p:ext>
    </p:extLst>
  </p:cSld>
  <p:clrMapOvr>
    <a:masterClrMapping/>
  </p:clrMapOvr>
  <mc:AlternateContent xmlns:mc="http://schemas.openxmlformats.org/markup-compatibility/2006" xmlns:p14="http://schemas.microsoft.com/office/powerpoint/2010/main">
    <mc:Choice Requires="p14">
      <p:transition spd="slow" p14:dur="2000" advTm="12293"/>
    </mc:Choice>
    <mc:Fallback xmlns="">
      <p:transition spd="slow" advTm="1229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832" y="627797"/>
            <a:ext cx="10549719" cy="5786651"/>
          </a:xfrm>
        </p:spPr>
      </p:pic>
    </p:spTree>
    <p:extLst>
      <p:ext uri="{BB962C8B-B14F-4D97-AF65-F5344CB8AC3E}">
        <p14:creationId xmlns:p14="http://schemas.microsoft.com/office/powerpoint/2010/main" val="47928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91319"/>
            <a:ext cx="10515600" cy="5685644"/>
          </a:xfrm>
        </p:spPr>
        <p:txBody>
          <a:bodyPr/>
          <a:lstStyle/>
          <a:p>
            <a:pPr marL="0" indent="0" algn="l">
              <a:buNone/>
            </a:pPr>
            <a:r>
              <a:rPr lang="en-US" sz="4000" dirty="0">
                <a:solidFill>
                  <a:srgbClr val="FF0000"/>
                </a:solidFill>
              </a:rPr>
              <a:t>4. Esters</a:t>
            </a:r>
            <a:r>
              <a:rPr lang="en-US" dirty="0" smtClean="0"/>
              <a:t>.</a:t>
            </a:r>
          </a:p>
          <a:p>
            <a:pPr marL="0" indent="0" algn="l">
              <a:buNone/>
            </a:pPr>
            <a:r>
              <a:rPr lang="en-US" dirty="0" smtClean="0"/>
              <a:t>Is a chemical compound derive from an acid in which at least one (OH)hydroxyl group is replaced by an (-O-alkyl)</a:t>
            </a:r>
            <a:r>
              <a:rPr lang="en-US" dirty="0" err="1" smtClean="0"/>
              <a:t>alkoxyl</a:t>
            </a:r>
            <a:r>
              <a:rPr lang="en-US" dirty="0" smtClean="0"/>
              <a:t> group.</a:t>
            </a:r>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r>
              <a:rPr lang="en-US" dirty="0" smtClean="0"/>
              <a:t> </a:t>
            </a:r>
            <a:endParaRPr lang="ar-IQ" dirty="0"/>
          </a:p>
        </p:txBody>
      </p:sp>
      <p:pic>
        <p:nvPicPr>
          <p:cNvPr id="4" name="عنصر نائب للمحتوى 3"/>
          <p:cNvPicPr>
            <a:picLocks noChangeAspect="1"/>
          </p:cNvPicPr>
          <p:nvPr/>
        </p:nvPicPr>
        <p:blipFill>
          <a:blip r:embed="rId2"/>
          <a:stretch>
            <a:fillRect/>
          </a:stretch>
        </p:blipFill>
        <p:spPr>
          <a:xfrm>
            <a:off x="982640" y="2634018"/>
            <a:ext cx="10467832" cy="3439236"/>
          </a:xfrm>
          <a:prstGeom prst="rect">
            <a:avLst/>
          </a:prstGeom>
        </p:spPr>
      </p:pic>
    </p:spTree>
    <p:extLst>
      <p:ext uri="{BB962C8B-B14F-4D97-AF65-F5344CB8AC3E}">
        <p14:creationId xmlns:p14="http://schemas.microsoft.com/office/powerpoint/2010/main" val="3533159986"/>
      </p:ext>
    </p:extLst>
  </p:cSld>
  <p:clrMapOvr>
    <a:masterClrMapping/>
  </p:clrMapOvr>
  <mc:AlternateContent xmlns:mc="http://schemas.openxmlformats.org/markup-compatibility/2006" xmlns:p14="http://schemas.microsoft.com/office/powerpoint/2010/main">
    <mc:Choice Requires="p14">
      <p:transition spd="slow" p14:dur="2000" advTm="99273"/>
    </mc:Choice>
    <mc:Fallback xmlns="">
      <p:transition spd="slow" advTm="99273"/>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Naming </a:t>
            </a:r>
            <a:r>
              <a:rPr lang="en-US" dirty="0" smtClean="0">
                <a:solidFill>
                  <a:srgbClr val="FF0000"/>
                </a:solidFill>
              </a:rPr>
              <a:t>Esters</a:t>
            </a:r>
            <a:r>
              <a:rPr lang="en-US" dirty="0" smtClean="0"/>
              <a:t>                                                 </a:t>
            </a:r>
            <a:endParaRPr lang="ar-IQ" dirty="0"/>
          </a:p>
        </p:txBody>
      </p:sp>
      <p:sp>
        <p:nvSpPr>
          <p:cNvPr id="3" name="عنصر نائب للمحتوى 2"/>
          <p:cNvSpPr>
            <a:spLocks noGrp="1"/>
          </p:cNvSpPr>
          <p:nvPr>
            <p:ph idx="1"/>
          </p:nvPr>
        </p:nvSpPr>
        <p:spPr>
          <a:xfrm>
            <a:off x="838200" y="1690688"/>
            <a:ext cx="10515600" cy="4486275"/>
          </a:xfrm>
        </p:spPr>
        <p:txBody>
          <a:bodyPr/>
          <a:lstStyle/>
          <a:p>
            <a:pPr marL="0" indent="0" algn="l">
              <a:buNone/>
            </a:pPr>
            <a:endParaRPr lang="en-US" dirty="0" smtClean="0"/>
          </a:p>
          <a:p>
            <a:pPr marL="0" indent="0" algn="l">
              <a:buNone/>
            </a:pPr>
            <a:endParaRPr lang="en-US" dirty="0" smtClean="0"/>
          </a:p>
        </p:txBody>
      </p:sp>
      <p:pic>
        <p:nvPicPr>
          <p:cNvPr id="4" name="Picture 5" descr="Naming Es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39" y="1323834"/>
            <a:ext cx="10058400" cy="4853130"/>
          </a:xfrm>
          <a:prstGeom prst="rect">
            <a:avLst/>
          </a:prstGeom>
        </p:spPr>
      </p:pic>
    </p:spTree>
    <p:extLst>
      <p:ext uri="{BB962C8B-B14F-4D97-AF65-F5344CB8AC3E}">
        <p14:creationId xmlns:p14="http://schemas.microsoft.com/office/powerpoint/2010/main" val="325186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024" y="723331"/>
            <a:ext cx="10889775" cy="5950424"/>
          </a:xfrm>
        </p:spPr>
      </p:pic>
    </p:spTree>
    <p:extLst>
      <p:ext uri="{BB962C8B-B14F-4D97-AF65-F5344CB8AC3E}">
        <p14:creationId xmlns:p14="http://schemas.microsoft.com/office/powerpoint/2010/main" val="94476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692322" y="1132764"/>
            <a:ext cx="9512489" cy="4462818"/>
          </a:xfrm>
          <a:prstGeom prst="rect">
            <a:avLst/>
          </a:prstGeom>
        </p:spPr>
      </p:pic>
    </p:spTree>
    <p:extLst>
      <p:ext uri="{BB962C8B-B14F-4D97-AF65-F5344CB8AC3E}">
        <p14:creationId xmlns:p14="http://schemas.microsoft.com/office/powerpoint/2010/main" val="2890732407"/>
      </p:ext>
    </p:extLst>
  </p:cSld>
  <p:clrMapOvr>
    <a:masterClrMapping/>
  </p:clrMapOvr>
  <mc:AlternateContent xmlns:mc="http://schemas.openxmlformats.org/markup-compatibility/2006" xmlns:p14="http://schemas.microsoft.com/office/powerpoint/2010/main">
    <mc:Choice Requires="p14">
      <p:transition spd="slow" p14:dur="2000" advTm="10497"/>
    </mc:Choice>
    <mc:Fallback xmlns="">
      <p:transition spd="slow" advTm="10497"/>
    </mc:Fallback>
  </mc:AlternateContent>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54842"/>
            <a:ext cx="10515600" cy="5822121"/>
          </a:xfrm>
        </p:spPr>
        <p:txBody>
          <a:bodyPr/>
          <a:lstStyle/>
          <a:p>
            <a:pPr marL="0" indent="0" algn="l">
              <a:buNone/>
            </a:pPr>
            <a:r>
              <a:rPr lang="en-US" sz="3600" dirty="0">
                <a:solidFill>
                  <a:srgbClr val="FF0000"/>
                </a:solidFill>
              </a:rPr>
              <a:t>5. Amides. </a:t>
            </a:r>
            <a:endParaRPr lang="en-US" sz="3600" dirty="0" smtClean="0">
              <a:solidFill>
                <a:srgbClr val="FF0000"/>
              </a:solidFill>
            </a:endParaRPr>
          </a:p>
          <a:p>
            <a:pPr marL="0" indent="0" algn="l">
              <a:buNone/>
            </a:pPr>
            <a:r>
              <a:rPr lang="en-US" dirty="0" smtClean="0"/>
              <a:t>The </a:t>
            </a:r>
            <a:r>
              <a:rPr lang="en-US" dirty="0"/>
              <a:t>previous four types </a:t>
            </a:r>
            <a:r>
              <a:rPr lang="en-US" dirty="0" smtClean="0"/>
              <a:t>of carbonyl </a:t>
            </a:r>
            <a:r>
              <a:rPr lang="en-US" dirty="0"/>
              <a:t>compounds contain the elements</a:t>
            </a:r>
          </a:p>
          <a:p>
            <a:pPr marL="0" indent="0" algn="l">
              <a:buNone/>
            </a:pPr>
            <a:r>
              <a:rPr lang="en-US" dirty="0"/>
              <a:t>carbon, hydrogen, and oxygen. Amides </a:t>
            </a:r>
            <a:r>
              <a:rPr lang="en-US" dirty="0" smtClean="0"/>
              <a:t>are</a:t>
            </a:r>
            <a:r>
              <a:rPr lang="en-US" dirty="0"/>
              <a:t> </a:t>
            </a:r>
            <a:r>
              <a:rPr lang="en-US" dirty="0" smtClean="0"/>
              <a:t>different </a:t>
            </a:r>
            <a:r>
              <a:rPr lang="en-US" dirty="0"/>
              <a:t>from these compounds in that </a:t>
            </a:r>
            <a:r>
              <a:rPr lang="en-US" dirty="0" smtClean="0"/>
              <a:t>the element </a:t>
            </a:r>
            <a:r>
              <a:rPr lang="en-US" dirty="0"/>
              <a:t>nitrogen, in addition to carbon,</a:t>
            </a:r>
          </a:p>
          <a:p>
            <a:pPr marL="0" indent="0" algn="l">
              <a:buNone/>
            </a:pPr>
            <a:r>
              <a:rPr lang="en-US" dirty="0" smtClean="0"/>
              <a:t>hydrogen</a:t>
            </a:r>
            <a:r>
              <a:rPr lang="en-US" dirty="0"/>
              <a:t>, and oxygen, is present. </a:t>
            </a:r>
            <a:endParaRPr lang="en-US" dirty="0" smtClean="0"/>
          </a:p>
          <a:p>
            <a:pPr marL="0" indent="0" algn="l">
              <a:buNone/>
            </a:pPr>
            <a:endParaRPr lang="en-US" dirty="0" smtClean="0"/>
          </a:p>
          <a:p>
            <a:pPr marL="0" indent="0" algn="l">
              <a:buNone/>
            </a:pPr>
            <a:r>
              <a:rPr lang="en-US" dirty="0" smtClean="0"/>
              <a:t>In an amide</a:t>
            </a:r>
            <a:r>
              <a:rPr lang="en-US" dirty="0"/>
              <a:t>, an amino group (—NH2) </a:t>
            </a:r>
            <a:r>
              <a:rPr lang="en-US" dirty="0" smtClean="0"/>
              <a:t>or substituted </a:t>
            </a:r>
            <a:r>
              <a:rPr lang="en-US" dirty="0"/>
              <a:t>amino group replaces the —</a:t>
            </a:r>
            <a:r>
              <a:rPr lang="en-US" dirty="0" smtClean="0"/>
              <a:t>OH group </a:t>
            </a:r>
            <a:r>
              <a:rPr lang="en-US" dirty="0"/>
              <a:t>of a carboxylic </a:t>
            </a:r>
            <a:r>
              <a:rPr lang="en-US" dirty="0" smtClean="0"/>
              <a:t>acid.</a:t>
            </a:r>
          </a:p>
          <a:p>
            <a:pPr marL="0" indent="0" algn="l">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73" y="4699866"/>
            <a:ext cx="9867331" cy="1714582"/>
          </a:xfrm>
          <a:prstGeom prst="rect">
            <a:avLst/>
          </a:prstGeom>
        </p:spPr>
      </p:pic>
    </p:spTree>
    <p:extLst>
      <p:ext uri="{BB962C8B-B14F-4D97-AF65-F5344CB8AC3E}">
        <p14:creationId xmlns:p14="http://schemas.microsoft.com/office/powerpoint/2010/main" val="2571857852"/>
      </p:ext>
    </p:extLst>
  </p:cSld>
  <p:clrMapOvr>
    <a:masterClrMapping/>
  </p:clrMapOvr>
  <mc:AlternateContent xmlns:mc="http://schemas.openxmlformats.org/markup-compatibility/2006" xmlns:p14="http://schemas.microsoft.com/office/powerpoint/2010/main">
    <mc:Choice Requires="p14">
      <p:transition spd="slow" p14:dur="2000" advTm="146619"/>
    </mc:Choice>
    <mc:Fallback xmlns="">
      <p:transition spd="slow" advTm="146619"/>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0"/>
            <a:ext cx="10515600" cy="6176963"/>
          </a:xfrm>
        </p:spPr>
        <p:txBody>
          <a:bodyPr/>
          <a:lstStyle/>
          <a:p>
            <a:pPr marL="0" indent="0" algn="l">
              <a:buNone/>
            </a:pPr>
            <a:r>
              <a:rPr lang="en-US" dirty="0">
                <a:solidFill>
                  <a:srgbClr val="000000"/>
                </a:solidFill>
                <a:latin typeface="latoregular"/>
              </a:rPr>
              <a:t>An amide name is based on the name of the carboxylic acid of the same number of carbon atoms, but the </a:t>
            </a:r>
            <a:r>
              <a:rPr lang="en-US" i="1" dirty="0">
                <a:solidFill>
                  <a:srgbClr val="000000"/>
                </a:solidFill>
                <a:latin typeface="latoregular"/>
              </a:rPr>
              <a:t>‐</a:t>
            </a:r>
            <a:r>
              <a:rPr lang="en-US" i="1" dirty="0" err="1">
                <a:solidFill>
                  <a:srgbClr val="000000"/>
                </a:solidFill>
                <a:latin typeface="latoregular"/>
              </a:rPr>
              <a:t>oic</a:t>
            </a:r>
            <a:r>
              <a:rPr lang="en-US" dirty="0">
                <a:solidFill>
                  <a:srgbClr val="000000"/>
                </a:solidFill>
                <a:latin typeface="latoregular"/>
              </a:rPr>
              <a:t> ending is changed to </a:t>
            </a:r>
            <a:r>
              <a:rPr lang="en-US" i="1" dirty="0">
                <a:solidFill>
                  <a:srgbClr val="000000"/>
                </a:solidFill>
                <a:latin typeface="latoregular"/>
              </a:rPr>
              <a:t>amide</a:t>
            </a:r>
            <a:r>
              <a:rPr lang="en-US" dirty="0">
                <a:solidFill>
                  <a:srgbClr val="000000"/>
                </a:solidFill>
                <a:latin typeface="latoregular"/>
              </a:rPr>
              <a:t>. Amides with alkyl groups on the nitrogen are substituted amides and are named the same as N‐substituted amides, except the parent name is preceded by the name of the alkyl substituent and a capital N precedes the substituent name.</a:t>
            </a:r>
          </a:p>
          <a:p>
            <a:r>
              <a:rPr lang="en-US" dirty="0"/>
              <a:t/>
            </a:r>
            <a:br>
              <a:rPr lang="en-US" dirty="0"/>
            </a:b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81" y="2906973"/>
            <a:ext cx="8898340" cy="3269990"/>
          </a:xfrm>
          <a:prstGeom prst="rect">
            <a:avLst/>
          </a:prstGeom>
        </p:spPr>
      </p:pic>
    </p:spTree>
    <p:extLst>
      <p:ext uri="{BB962C8B-B14F-4D97-AF65-F5344CB8AC3E}">
        <p14:creationId xmlns:p14="http://schemas.microsoft.com/office/powerpoint/2010/main" val="238838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altLang="ar-IQ" dirty="0" smtClean="0">
                <a:solidFill>
                  <a:srgbClr val="FF0000"/>
                </a:solidFill>
              </a:rPr>
              <a:t> </a:t>
            </a:r>
            <a:r>
              <a:rPr lang="en-US" altLang="ar-IQ" dirty="0">
                <a:solidFill>
                  <a:srgbClr val="FF0000"/>
                </a:solidFill>
              </a:rPr>
              <a:t>Names </a:t>
            </a:r>
            <a:r>
              <a:rPr lang="en-US" altLang="ar-IQ" dirty="0" smtClean="0">
                <a:solidFill>
                  <a:srgbClr val="FF0000"/>
                </a:solidFill>
              </a:rPr>
              <a:t> for </a:t>
            </a:r>
            <a:r>
              <a:rPr lang="en-US" altLang="ar-IQ" dirty="0">
                <a:solidFill>
                  <a:srgbClr val="FF0000"/>
                </a:solidFill>
              </a:rPr>
              <a:t>Ketones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a:t>The rules are analogous to the rules for </a:t>
            </a:r>
            <a:r>
              <a:rPr lang="en-US" dirty="0" smtClean="0"/>
              <a:t>aldehydes. The </a:t>
            </a:r>
            <a:r>
              <a:rPr lang="en-US" i="1" dirty="0"/>
              <a:t>–e </a:t>
            </a:r>
            <a:r>
              <a:rPr lang="en-US" dirty="0"/>
              <a:t>ending of the parent alkane is changed to </a:t>
            </a:r>
            <a:r>
              <a:rPr lang="en-US" b="1" i="1" dirty="0"/>
              <a:t>–one</a:t>
            </a:r>
            <a:r>
              <a:rPr lang="en-US" dirty="0"/>
              <a:t>.</a:t>
            </a:r>
          </a:p>
          <a:p>
            <a:pPr marL="0" indent="0" algn="l">
              <a:buNone/>
            </a:pPr>
            <a:r>
              <a:rPr lang="en-US" dirty="0"/>
              <a:t>The location of the carbonyl is indicated with a number. [</a:t>
            </a:r>
            <a:r>
              <a:rPr lang="en-US" dirty="0" smtClean="0"/>
              <a:t>This number </a:t>
            </a:r>
            <a:r>
              <a:rPr lang="en-US" dirty="0"/>
              <a:t>is never 1- because that would be an aldehyde!]</a:t>
            </a:r>
          </a:p>
          <a:p>
            <a:pPr marL="0" indent="0" algn="l">
              <a:buNone/>
            </a:pPr>
            <a:r>
              <a:rPr lang="en-US" dirty="0"/>
              <a:t>The longest carbon chain is numbered to give the carbonyl </a:t>
            </a:r>
            <a:r>
              <a:rPr lang="en-US" dirty="0" smtClean="0"/>
              <a:t>the lowest </a:t>
            </a:r>
            <a:r>
              <a:rPr lang="en-US" dirty="0"/>
              <a:t>possible </a:t>
            </a:r>
            <a:r>
              <a:rPr lang="en-US" dirty="0" smtClean="0"/>
              <a:t>number.</a:t>
            </a:r>
            <a:endParaRPr lang="ar-IQ" dirty="0"/>
          </a:p>
        </p:txBody>
      </p:sp>
    </p:spTree>
    <p:extLst>
      <p:ext uri="{BB962C8B-B14F-4D97-AF65-F5344CB8AC3E}">
        <p14:creationId xmlns:p14="http://schemas.microsoft.com/office/powerpoint/2010/main" val="4143332858"/>
      </p:ext>
    </p:extLst>
  </p:cSld>
  <p:clrMapOvr>
    <a:masterClrMapping/>
  </p:clrMapOvr>
  <mc:AlternateContent xmlns:mc="http://schemas.openxmlformats.org/markup-compatibility/2006" xmlns:p14="http://schemas.microsoft.com/office/powerpoint/2010/main">
    <mc:Choice Requires="p14">
      <p:transition spd="slow" p14:dur="2000" advTm="20045"/>
    </mc:Choice>
    <mc:Fallback xmlns="">
      <p:transition spd="slow" advTm="20045"/>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00" y="586853"/>
            <a:ext cx="11573300" cy="5745707"/>
          </a:xfrm>
        </p:spPr>
      </p:pic>
    </p:spTree>
    <p:extLst>
      <p:ext uri="{BB962C8B-B14F-4D97-AF65-F5344CB8AC3E}">
        <p14:creationId xmlns:p14="http://schemas.microsoft.com/office/powerpoint/2010/main" val="612806238"/>
      </p:ext>
    </p:extLst>
  </p:cSld>
  <p:clrMapOvr>
    <a:masterClrMapping/>
  </p:clrMapOvr>
  <mc:AlternateContent xmlns:mc="http://schemas.openxmlformats.org/markup-compatibility/2006" xmlns:p14="http://schemas.microsoft.com/office/powerpoint/2010/main">
    <mc:Choice Requires="p14">
      <p:transition spd="slow" p14:dur="2000" advTm="202936"/>
    </mc:Choice>
    <mc:Fallback xmlns="">
      <p:transition spd="slow" advTm="202936"/>
    </mc:Fallback>
  </mc:AlternateContent>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149" y="1050878"/>
            <a:ext cx="10945505" cy="5090615"/>
          </a:xfrm>
        </p:spPr>
      </p:pic>
    </p:spTree>
    <p:extLst>
      <p:ext uri="{BB962C8B-B14F-4D97-AF65-F5344CB8AC3E}">
        <p14:creationId xmlns:p14="http://schemas.microsoft.com/office/powerpoint/2010/main" val="401913061"/>
      </p:ext>
    </p:extLst>
  </p:cSld>
  <p:clrMapOvr>
    <a:masterClrMapping/>
  </p:clrMapOvr>
  <mc:AlternateContent xmlns:mc="http://schemas.openxmlformats.org/markup-compatibility/2006" xmlns:p14="http://schemas.microsoft.com/office/powerpoint/2010/main">
    <mc:Choice Requires="p14">
      <p:transition spd="slow" p14:dur="2000" advTm="57262"/>
    </mc:Choice>
    <mc:Fallback xmlns="">
      <p:transition spd="slow" advTm="57262"/>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Learning objectives</a:t>
            </a:r>
            <a:endParaRPr lang="ar-IQ" dirty="0"/>
          </a:p>
        </p:txBody>
      </p:sp>
      <p:sp>
        <p:nvSpPr>
          <p:cNvPr id="3" name="عنصر نائب للمحتوى 2"/>
          <p:cNvSpPr>
            <a:spLocks noGrp="1"/>
          </p:cNvSpPr>
          <p:nvPr>
            <p:ph idx="1"/>
          </p:nvPr>
        </p:nvSpPr>
        <p:spPr/>
        <p:txBody>
          <a:bodyPr/>
          <a:lstStyle/>
          <a:p>
            <a:pPr marL="0" indent="0" algn="l">
              <a:buNone/>
            </a:pPr>
            <a:r>
              <a:rPr lang="en-US" dirty="0" smtClean="0"/>
              <a:t>1-Define carbonyl  group</a:t>
            </a:r>
          </a:p>
          <a:p>
            <a:pPr marL="0" indent="0" algn="l">
              <a:buNone/>
            </a:pPr>
            <a:r>
              <a:rPr lang="en-US" dirty="0" smtClean="0"/>
              <a:t>2- </a:t>
            </a:r>
            <a:r>
              <a:rPr lang="en-US" dirty="0"/>
              <a:t>Classification of carbonyl </a:t>
            </a:r>
            <a:r>
              <a:rPr lang="en-US" dirty="0" smtClean="0"/>
              <a:t>compounds</a:t>
            </a:r>
          </a:p>
          <a:p>
            <a:pPr marL="0" indent="0" algn="l">
              <a:buNone/>
            </a:pPr>
            <a:r>
              <a:rPr lang="en-US" dirty="0" smtClean="0"/>
              <a:t>3-Naming of aldehyde and ketones </a:t>
            </a:r>
          </a:p>
          <a:p>
            <a:pPr marL="0" indent="0" algn="l">
              <a:buNone/>
            </a:pPr>
            <a:r>
              <a:rPr lang="en-US" dirty="0" smtClean="0"/>
              <a:t>4-preparation of aldehyde and ketone</a:t>
            </a:r>
          </a:p>
          <a:p>
            <a:pPr marL="0" indent="0" algn="l">
              <a:buNone/>
            </a:pPr>
            <a:r>
              <a:rPr lang="en-US" dirty="0" smtClean="0"/>
              <a:t>5-Reaction of aldehyde and ketone</a:t>
            </a:r>
            <a:endParaRPr lang="ar-IQ" dirty="0"/>
          </a:p>
        </p:txBody>
      </p:sp>
    </p:spTree>
    <p:extLst>
      <p:ext uri="{BB962C8B-B14F-4D97-AF65-F5344CB8AC3E}">
        <p14:creationId xmlns:p14="http://schemas.microsoft.com/office/powerpoint/2010/main" val="4243527075"/>
      </p:ext>
    </p:extLst>
  </p:cSld>
  <p:clrMapOvr>
    <a:masterClrMapping/>
  </p:clrMapOvr>
  <mc:AlternateContent xmlns:mc="http://schemas.openxmlformats.org/markup-compatibility/2006" xmlns:p14="http://schemas.microsoft.com/office/powerpoint/2010/main">
    <mc:Choice Requires="p14">
      <p:transition spd="slow" p14:dur="2000" advTm="13974"/>
    </mc:Choice>
    <mc:Fallback xmlns="">
      <p:transition spd="slow" advTm="1397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altLang="ar-IQ" dirty="0">
                <a:solidFill>
                  <a:srgbClr val="FF0000"/>
                </a:solidFill>
              </a:rPr>
              <a:t>Naming Aldehydes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a:t>The parent compound is named for the longest </a:t>
            </a:r>
            <a:r>
              <a:rPr lang="en-US" dirty="0" smtClean="0"/>
              <a:t>continuous chain </a:t>
            </a:r>
            <a:r>
              <a:rPr lang="en-US" dirty="0"/>
              <a:t>containing the carbonyl group.</a:t>
            </a:r>
          </a:p>
          <a:p>
            <a:pPr marL="0" indent="0" algn="l">
              <a:buNone/>
            </a:pPr>
            <a:r>
              <a:rPr lang="en-US" dirty="0"/>
              <a:t>The final </a:t>
            </a:r>
            <a:r>
              <a:rPr lang="en-US" i="1" dirty="0"/>
              <a:t>–e </a:t>
            </a:r>
            <a:r>
              <a:rPr lang="en-US" dirty="0"/>
              <a:t>of the parent alkane is replaced with </a:t>
            </a:r>
            <a:r>
              <a:rPr lang="en-US" b="1" i="1" dirty="0"/>
              <a:t>–</a:t>
            </a:r>
            <a:r>
              <a:rPr lang="en-US" b="1" i="1" dirty="0" smtClean="0"/>
              <a:t>al</a:t>
            </a:r>
            <a:r>
              <a:rPr lang="en-US" dirty="0" smtClean="0"/>
              <a:t>.</a:t>
            </a:r>
            <a:r>
              <a:rPr lang="en-US" dirty="0"/>
              <a:t> </a:t>
            </a:r>
            <a:r>
              <a:rPr lang="en-US" dirty="0" smtClean="0"/>
              <a:t>The </a:t>
            </a:r>
            <a:r>
              <a:rPr lang="en-US" dirty="0"/>
              <a:t>chain is numbered beginning at the carbonyl carbon.</a:t>
            </a:r>
          </a:p>
          <a:p>
            <a:pPr marL="0" indent="0" algn="l">
              <a:buNone/>
            </a:pPr>
            <a:r>
              <a:rPr lang="en-US" dirty="0"/>
              <a:t>Substituents are named and numbered as usual.</a:t>
            </a:r>
          </a:p>
          <a:p>
            <a:pPr marL="0" indent="0" algn="l">
              <a:buNone/>
            </a:pPr>
            <a:r>
              <a:rPr lang="en-US" dirty="0"/>
              <a:t>The aldehyde is always carbon 1, so no number is used for the</a:t>
            </a:r>
          </a:p>
          <a:p>
            <a:pPr marL="0" indent="0" algn="l">
              <a:buNone/>
            </a:pPr>
            <a:r>
              <a:rPr lang="en-US" dirty="0"/>
              <a:t>carbonyl group.</a:t>
            </a:r>
            <a:endParaRPr lang="ar-IQ" dirty="0"/>
          </a:p>
        </p:txBody>
      </p:sp>
    </p:spTree>
    <p:extLst>
      <p:ext uri="{BB962C8B-B14F-4D97-AF65-F5344CB8AC3E}">
        <p14:creationId xmlns:p14="http://schemas.microsoft.com/office/powerpoint/2010/main" val="89127877"/>
      </p:ext>
    </p:extLst>
  </p:cSld>
  <p:clrMapOvr>
    <a:masterClrMapping/>
  </p:clrMapOvr>
  <mc:AlternateContent xmlns:mc="http://schemas.openxmlformats.org/markup-compatibility/2006" xmlns:p14="http://schemas.microsoft.com/office/powerpoint/2010/main">
    <mc:Choice Requires="p14">
      <p:transition spd="slow" p14:dur="2000" advTm="10626"/>
    </mc:Choice>
    <mc:Fallback xmlns="">
      <p:transition spd="slow" advTm="10626"/>
    </mc:Fallback>
  </mc:AlternateContent>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684" y="682388"/>
            <a:ext cx="11054685" cy="5704764"/>
          </a:xfrm>
        </p:spPr>
      </p:pic>
    </p:spTree>
    <p:extLst>
      <p:ext uri="{BB962C8B-B14F-4D97-AF65-F5344CB8AC3E}">
        <p14:creationId xmlns:p14="http://schemas.microsoft.com/office/powerpoint/2010/main" val="1108119301"/>
      </p:ext>
    </p:extLst>
  </p:cSld>
  <p:clrMapOvr>
    <a:masterClrMapping/>
  </p:clrMapOvr>
  <mc:AlternateContent xmlns:mc="http://schemas.openxmlformats.org/markup-compatibility/2006" xmlns:p14="http://schemas.microsoft.com/office/powerpoint/2010/main">
    <mc:Choice Requires="p14">
      <p:transition spd="slow" p14:dur="2000" advTm="92507"/>
    </mc:Choice>
    <mc:Fallback xmlns="">
      <p:transition spd="slow" advTm="92507"/>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Preparation of Aldehydes and</a:t>
            </a:r>
            <a:br>
              <a:rPr lang="en-US" b="1" dirty="0">
                <a:solidFill>
                  <a:srgbClr val="FF0000"/>
                </a:solidFill>
              </a:rPr>
            </a:br>
            <a:r>
              <a:rPr lang="en-US" b="1" dirty="0" smtClean="0">
                <a:solidFill>
                  <a:srgbClr val="FF0000"/>
                </a:solidFill>
              </a:rPr>
              <a:t>Ketones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err="1" smtClean="0"/>
              <a:t>Aldeh</a:t>
            </a:r>
            <a:r>
              <a:rPr lang="en-US" b="1" dirty="0" err="1" smtClean="0"/>
              <a:t>e</a:t>
            </a:r>
            <a:r>
              <a:rPr lang="en-US" dirty="0" err="1" smtClean="0"/>
              <a:t>ydes</a:t>
            </a:r>
            <a:r>
              <a:rPr lang="en-US" dirty="0" smtClean="0"/>
              <a:t> </a:t>
            </a:r>
            <a:r>
              <a:rPr lang="en-US" dirty="0"/>
              <a:t>and ketones can </a:t>
            </a:r>
            <a:r>
              <a:rPr lang="en-US" dirty="0" smtClean="0"/>
              <a:t>be</a:t>
            </a:r>
            <a:r>
              <a:rPr lang="en-US" dirty="0"/>
              <a:t> </a:t>
            </a:r>
            <a:r>
              <a:rPr lang="en-US" dirty="0" smtClean="0"/>
              <a:t>produced </a:t>
            </a:r>
            <a:r>
              <a:rPr lang="en-US" dirty="0"/>
              <a:t>by the oxidation of</a:t>
            </a:r>
          </a:p>
          <a:p>
            <a:pPr marL="0" indent="0" algn="l">
              <a:buNone/>
            </a:pPr>
            <a:r>
              <a:rPr lang="en-US" dirty="0"/>
              <a:t>primary and secondary </a:t>
            </a:r>
            <a:r>
              <a:rPr lang="en-US" dirty="0" smtClean="0"/>
              <a:t>alcohols, respectively</a:t>
            </a:r>
            <a:r>
              <a:rPr lang="en-US" dirty="0"/>
              <a:t>, using mild oxidizing</a:t>
            </a:r>
          </a:p>
          <a:p>
            <a:pPr marL="0" indent="0" algn="l">
              <a:buNone/>
            </a:pPr>
            <a:r>
              <a:rPr lang="en-US" dirty="0"/>
              <a:t>agents such as KMnO4 </a:t>
            </a:r>
            <a:r>
              <a:rPr lang="en-US" dirty="0" smtClean="0"/>
              <a:t>or</a:t>
            </a:r>
            <a:r>
              <a:rPr lang="en-US" dirty="0"/>
              <a:t> </a:t>
            </a:r>
            <a:r>
              <a:rPr lang="en-US" dirty="0" smtClean="0"/>
              <a:t>K2</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858" y="3838404"/>
            <a:ext cx="8789158" cy="2221202"/>
          </a:xfrm>
          <a:prstGeom prst="rect">
            <a:avLst/>
          </a:prstGeom>
        </p:spPr>
      </p:pic>
    </p:spTree>
    <p:extLst>
      <p:ext uri="{BB962C8B-B14F-4D97-AF65-F5344CB8AC3E}">
        <p14:creationId xmlns:p14="http://schemas.microsoft.com/office/powerpoint/2010/main" val="525772865"/>
      </p:ext>
    </p:extLst>
  </p:cSld>
  <p:clrMapOvr>
    <a:masterClrMapping/>
  </p:clrMapOvr>
  <mc:AlternateContent xmlns:mc="http://schemas.openxmlformats.org/markup-compatibility/2006" xmlns:p14="http://schemas.microsoft.com/office/powerpoint/2010/main">
    <mc:Choice Requires="p14">
      <p:transition spd="slow" p14:dur="2000" advTm="49271"/>
    </mc:Choice>
    <mc:Fallback xmlns="">
      <p:transition spd="slow" advTm="49271"/>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50376"/>
            <a:ext cx="10515600" cy="5726587"/>
          </a:xfrm>
        </p:spPr>
        <p:txBody>
          <a:bodyPr/>
          <a:lstStyle/>
          <a:p>
            <a:pPr marL="0" indent="0" algn="l">
              <a:buNone/>
            </a:pPr>
            <a:endParaRPr lang="en-US" dirty="0" smtClean="0"/>
          </a:p>
          <a:p>
            <a:pPr marL="0" indent="0" algn="l">
              <a:buNone/>
            </a:pPr>
            <a:r>
              <a:rPr lang="en-US" dirty="0" smtClean="0"/>
              <a:t>Aldehydes </a:t>
            </a:r>
            <a:r>
              <a:rPr lang="en-US" dirty="0"/>
              <a:t>readily undergo oxidation </a:t>
            </a:r>
            <a:r>
              <a:rPr lang="en-US" dirty="0" smtClean="0"/>
              <a:t>to carboxylic </a:t>
            </a:r>
            <a:r>
              <a:rPr lang="en-US" dirty="0"/>
              <a:t>acids, and ketones are resistant </a:t>
            </a:r>
            <a:r>
              <a:rPr lang="en-US" dirty="0" smtClean="0"/>
              <a:t>to oxidation.</a:t>
            </a:r>
          </a:p>
          <a:p>
            <a:pPr marL="0" indent="0" algn="l">
              <a:buNone/>
            </a:pPr>
            <a:endParaRPr lang="en-US" dirty="0" smtClean="0"/>
          </a:p>
          <a:p>
            <a:pPr marL="0" indent="0" algn="l">
              <a:buNone/>
            </a:pPr>
            <a:endParaRPr lang="en-US" dirty="0"/>
          </a:p>
          <a:p>
            <a:pPr marL="0" indent="0" algn="l">
              <a:buNone/>
            </a:pPr>
            <a:endParaRPr lang="ar-IQ" dirty="0"/>
          </a:p>
        </p:txBody>
      </p:sp>
      <p:pic>
        <p:nvPicPr>
          <p:cNvPr id="4" name="صورة 3"/>
          <p:cNvPicPr>
            <a:picLocks noChangeAspect="1"/>
          </p:cNvPicPr>
          <p:nvPr/>
        </p:nvPicPr>
        <p:blipFill>
          <a:blip r:embed="rId2"/>
          <a:stretch>
            <a:fillRect/>
          </a:stretch>
        </p:blipFill>
        <p:spPr>
          <a:xfrm>
            <a:off x="1405720" y="2552131"/>
            <a:ext cx="9021170" cy="2756848"/>
          </a:xfrm>
          <a:prstGeom prst="rect">
            <a:avLst/>
          </a:prstGeom>
        </p:spPr>
      </p:pic>
    </p:spTree>
    <p:extLst>
      <p:ext uri="{BB962C8B-B14F-4D97-AF65-F5344CB8AC3E}">
        <p14:creationId xmlns:p14="http://schemas.microsoft.com/office/powerpoint/2010/main" val="2570790256"/>
      </p:ext>
    </p:extLst>
  </p:cSld>
  <p:clrMapOvr>
    <a:masterClrMapping/>
  </p:clrMapOvr>
  <mc:AlternateContent xmlns:mc="http://schemas.openxmlformats.org/markup-compatibility/2006" xmlns:p14="http://schemas.microsoft.com/office/powerpoint/2010/main">
    <mc:Choice Requires="p14">
      <p:transition spd="slow" p14:dur="2000" advTm="43639"/>
    </mc:Choice>
    <mc:Fallback xmlns="">
      <p:transition spd="slow" advTm="43639"/>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rPr>
              <a:t>Distinguish between aldehydes and ketones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sz="3200" b="1" dirty="0">
                <a:solidFill>
                  <a:srgbClr val="FF0000"/>
                </a:solidFill>
              </a:rPr>
              <a:t>Tollen’s test :</a:t>
            </a:r>
            <a:r>
              <a:rPr lang="en-US" dirty="0"/>
              <a:t>is used to distinguish between aldehydes and ketones based on their ability to be oxidized.</a:t>
            </a:r>
          </a:p>
          <a:p>
            <a:pPr marL="0" indent="0" algn="l">
              <a:buNone/>
            </a:pPr>
            <a:r>
              <a:rPr lang="en-US" dirty="0"/>
              <a:t>involves a solution that contains silver nitrate (AgNO3) and ammonia (NH3) in water. When </a:t>
            </a:r>
            <a:r>
              <a:rPr lang="en-US" dirty="0" err="1"/>
              <a:t>Tollens</a:t>
            </a:r>
            <a:r>
              <a:rPr lang="en-US" dirty="0"/>
              <a:t> solution is added to an aldehyde, Ag+ ion</a:t>
            </a:r>
          </a:p>
          <a:p>
            <a:pPr marL="0" indent="0" algn="l">
              <a:buNone/>
            </a:pPr>
            <a:r>
              <a:rPr lang="en-US" dirty="0"/>
              <a:t>(the oxidizing agent) is reduced to silver metal, which deposits on the inside of the test tube, forming a silver mirror. The appearance of this</a:t>
            </a:r>
          </a:p>
          <a:p>
            <a:pPr marL="0" indent="0" algn="l">
              <a:buNone/>
            </a:pPr>
            <a:r>
              <a:rPr lang="en-US" dirty="0"/>
              <a:t>silver mirror is a positive test for the presence of the aldehyde </a:t>
            </a:r>
            <a:r>
              <a:rPr lang="en-US" dirty="0" smtClean="0"/>
              <a:t>group.</a:t>
            </a:r>
          </a:p>
          <a:p>
            <a:pPr marL="0" indent="0" algn="l">
              <a:buNone/>
            </a:pPr>
            <a:r>
              <a:rPr lang="en-US" dirty="0"/>
              <a:t>The Ag+ ion will not oxidize </a:t>
            </a:r>
            <a:r>
              <a:rPr lang="en-US" dirty="0" smtClean="0"/>
              <a:t>ketones.</a:t>
            </a:r>
            <a:endParaRPr lang="ar-IQ" dirty="0"/>
          </a:p>
        </p:txBody>
      </p:sp>
    </p:spTree>
    <p:extLst>
      <p:ext uri="{BB962C8B-B14F-4D97-AF65-F5344CB8AC3E}">
        <p14:creationId xmlns:p14="http://schemas.microsoft.com/office/powerpoint/2010/main" val="3739402587"/>
      </p:ext>
    </p:extLst>
  </p:cSld>
  <p:clrMapOvr>
    <a:masterClrMapping/>
  </p:clrMapOvr>
  <mc:AlternateContent xmlns:mc="http://schemas.openxmlformats.org/markup-compatibility/2006" xmlns:p14="http://schemas.microsoft.com/office/powerpoint/2010/main">
    <mc:Choice Requires="p14">
      <p:transition spd="slow" p14:dur="2000" advTm="154699"/>
    </mc:Choice>
    <mc:Fallback xmlns="">
      <p:transition spd="slow" advTm="154699"/>
    </mc:Fallback>
  </mc:AlternateContent>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44" y="1773842"/>
            <a:ext cx="10454184" cy="3466898"/>
          </a:xfrm>
        </p:spPr>
      </p:pic>
    </p:spTree>
    <p:extLst>
      <p:ext uri="{BB962C8B-B14F-4D97-AF65-F5344CB8AC3E}">
        <p14:creationId xmlns:p14="http://schemas.microsoft.com/office/powerpoint/2010/main" val="3670516921"/>
      </p:ext>
    </p:extLst>
  </p:cSld>
  <p:clrMapOvr>
    <a:masterClrMapping/>
  </p:clrMapOvr>
  <mc:AlternateContent xmlns:mc="http://schemas.openxmlformats.org/markup-compatibility/2006" xmlns:p14="http://schemas.microsoft.com/office/powerpoint/2010/main">
    <mc:Choice Requires="p14">
      <p:transition spd="slow" p14:dur="2000" advTm="17092"/>
    </mc:Choice>
    <mc:Fallback xmlns="">
      <p:transition spd="slow" advTm="17092"/>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0000"/>
                </a:solidFill>
              </a:rPr>
              <a:t>Reaction of aldehyde and ketones with alcohol </a:t>
            </a:r>
            <a:endParaRPr lang="ar-IQ" dirty="0"/>
          </a:p>
        </p:txBody>
      </p:sp>
      <p:sp>
        <p:nvSpPr>
          <p:cNvPr id="5" name="عنصر نائب للمحتوى 4"/>
          <p:cNvSpPr>
            <a:spLocks noGrp="1"/>
          </p:cNvSpPr>
          <p:nvPr>
            <p:ph idx="1"/>
          </p:nvPr>
        </p:nvSpPr>
        <p:spPr/>
        <p:txBody>
          <a:bodyPr/>
          <a:lstStyle/>
          <a:p>
            <a:pPr marL="0" indent="0" algn="l">
              <a:buNone/>
            </a:pPr>
            <a:r>
              <a:rPr lang="en-US" dirty="0" smtClean="0"/>
              <a:t>Aldehydes </a:t>
            </a:r>
            <a:r>
              <a:rPr lang="en-US" dirty="0"/>
              <a:t>and ketones react with alcohols to form</a:t>
            </a:r>
            <a:r>
              <a:rPr lang="en-US" dirty="0">
                <a:solidFill>
                  <a:srgbClr val="FF0000"/>
                </a:solidFill>
              </a:rPr>
              <a:t> hemiacetals</a:t>
            </a:r>
            <a:r>
              <a:rPr lang="en-US" dirty="0"/>
              <a:t> and </a:t>
            </a:r>
            <a:r>
              <a:rPr lang="en-US" dirty="0" err="1">
                <a:solidFill>
                  <a:srgbClr val="FF0000"/>
                </a:solidFill>
              </a:rPr>
              <a:t>acetals</a:t>
            </a:r>
            <a:r>
              <a:rPr lang="en-US" dirty="0" smtClean="0"/>
              <a:t>.</a:t>
            </a:r>
          </a:p>
          <a:p>
            <a:pPr marL="0" indent="0" algn="l">
              <a:buNone/>
            </a:pPr>
            <a:r>
              <a:rPr lang="en-US" dirty="0">
                <a:solidFill>
                  <a:srgbClr val="FF0000"/>
                </a:solidFill>
              </a:rPr>
              <a:t>Hemiacetal</a:t>
            </a:r>
            <a:r>
              <a:rPr lang="en-US" dirty="0"/>
              <a:t> is an organic compound in which a carbon atom is bonded</a:t>
            </a:r>
          </a:p>
          <a:p>
            <a:pPr marL="0" indent="0" algn="l">
              <a:buNone/>
            </a:pPr>
            <a:r>
              <a:rPr lang="en-US" dirty="0"/>
              <a:t>to both a hydroxyl group (OH) and an </a:t>
            </a:r>
            <a:r>
              <a:rPr lang="en-US" dirty="0" err="1"/>
              <a:t>alkoxy</a:t>
            </a:r>
            <a:r>
              <a:rPr lang="en-US" dirty="0"/>
              <a:t> group(OR). </a:t>
            </a:r>
            <a:endParaRPr lang="ar-IQ" dirty="0"/>
          </a:p>
          <a:p>
            <a:pPr marL="0" indent="0" algn="l">
              <a:buNone/>
            </a:pPr>
            <a:endParaRPr lang="en-US" dirty="0">
              <a:solidFill>
                <a:srgbClr val="FF0000"/>
              </a:solidFill>
            </a:endParaRPr>
          </a:p>
          <a:p>
            <a:endParaRPr lang="en-US" dirty="0" smtClean="0"/>
          </a:p>
          <a:p>
            <a:endParaRPr lang="en-US" dirty="0"/>
          </a:p>
          <a:p>
            <a:pPr marL="0" indent="0" algn="l">
              <a:buNone/>
            </a:pPr>
            <a:r>
              <a:rPr lang="en-US" dirty="0" smtClean="0"/>
              <a:t>       Aldehyde         an alcohol                             a hemiacetal                        </a:t>
            </a:r>
            <a:endParaRPr lang="ar-IQ"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783" y="4192706"/>
            <a:ext cx="8478433" cy="1038370"/>
          </a:xfrm>
          <a:prstGeom prst="rect">
            <a:avLst/>
          </a:prstGeom>
        </p:spPr>
      </p:pic>
    </p:spTree>
    <p:extLst>
      <p:ext uri="{BB962C8B-B14F-4D97-AF65-F5344CB8AC3E}">
        <p14:creationId xmlns:p14="http://schemas.microsoft.com/office/powerpoint/2010/main" val="4079525827"/>
      </p:ext>
    </p:extLst>
  </p:cSld>
  <p:clrMapOvr>
    <a:masterClrMapping/>
  </p:clrMapOvr>
  <mc:AlternateContent xmlns:mc="http://schemas.openxmlformats.org/markup-compatibility/2006" xmlns:p14="http://schemas.microsoft.com/office/powerpoint/2010/main">
    <mc:Choice Requires="p14">
      <p:transition spd="slow" p14:dur="2000" advTm="80436"/>
    </mc:Choice>
    <mc:Fallback xmlns="">
      <p:transition spd="slow" advTm="80436"/>
    </mc:Fallback>
  </mc:AlternateContent>
  <p:timing>
    <p:tnLst>
      <p:par>
        <p:cT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lstStyle/>
          <a:p>
            <a:pPr marL="0" indent="0">
              <a:buNone/>
            </a:pPr>
            <a:r>
              <a:rPr lang="en-US" dirty="0" smtClean="0"/>
              <a:t>Ketone reaction with alcohol formation </a:t>
            </a:r>
            <a:r>
              <a:rPr lang="en-US" dirty="0" err="1" smtClean="0"/>
              <a:t>hemiketal</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l">
              <a:buNone/>
            </a:pPr>
            <a:r>
              <a:rPr lang="en-US" dirty="0" smtClean="0"/>
              <a:t>Ketone                          alcohol                                  </a:t>
            </a:r>
            <a:r>
              <a:rPr lang="en-US" dirty="0" err="1" smtClean="0"/>
              <a:t>hemiketal</a:t>
            </a:r>
            <a:r>
              <a:rPr lang="en-US" dirty="0" smtClean="0"/>
              <a:t>        </a:t>
            </a:r>
          </a:p>
          <a:p>
            <a:endParaRPr lang="ar-IQ"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861" y="2966972"/>
            <a:ext cx="9326277" cy="1236537"/>
          </a:xfrm>
          <a:prstGeom prst="rect">
            <a:avLst/>
          </a:prstGeom>
        </p:spPr>
      </p:pic>
    </p:spTree>
    <p:extLst>
      <p:ext uri="{BB962C8B-B14F-4D97-AF65-F5344CB8AC3E}">
        <p14:creationId xmlns:p14="http://schemas.microsoft.com/office/powerpoint/2010/main" val="3509856778"/>
      </p:ext>
    </p:extLst>
  </p:cSld>
  <p:clrMapOvr>
    <a:masterClrMapping/>
  </p:clrMapOvr>
  <mc:AlternateContent xmlns:mc="http://schemas.openxmlformats.org/markup-compatibility/2006" xmlns:p14="http://schemas.microsoft.com/office/powerpoint/2010/main">
    <mc:Choice Requires="p14">
      <p:transition spd="slow" p14:dur="2000" advTm="33140"/>
    </mc:Choice>
    <mc:Fallback xmlns="">
      <p:transition spd="slow" advTm="33140"/>
    </mc:Fallback>
  </mc:AlternateContent>
  <p:timing>
    <p:tnLst>
      <p:par>
        <p:cT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600500"/>
            <a:ext cx="10515600" cy="6005015"/>
          </a:xfrm>
        </p:spPr>
        <p:txBody>
          <a:bodyPr>
            <a:normAutofit/>
          </a:bodyPr>
          <a:lstStyle/>
          <a:p>
            <a:pPr algn="l"/>
            <a:r>
              <a:rPr lang="en-US" sz="3600" dirty="0" err="1">
                <a:solidFill>
                  <a:srgbClr val="FF0000"/>
                </a:solidFill>
              </a:rPr>
              <a:t>Acetal</a:t>
            </a:r>
            <a:r>
              <a:rPr lang="en-US" sz="3600" dirty="0">
                <a:solidFill>
                  <a:srgbClr val="FF0000"/>
                </a:solidFill>
              </a:rPr>
              <a:t> Formation</a:t>
            </a:r>
            <a:endParaRPr lang="en-US" sz="4000" dirty="0">
              <a:solidFill>
                <a:srgbClr val="FF0000"/>
              </a:solidFill>
            </a:endParaRPr>
          </a:p>
          <a:p>
            <a:pPr marL="0" indent="0" algn="l">
              <a:buNone/>
            </a:pPr>
            <a:r>
              <a:rPr lang="en-US" dirty="0"/>
              <a:t>Acetals are organic compounds having the structure R</a:t>
            </a:r>
            <a:r>
              <a:rPr lang="en-US" baseline="-25000" dirty="0"/>
              <a:t>2</a:t>
            </a:r>
            <a:r>
              <a:rPr lang="en-US" dirty="0"/>
              <a:t>C(OR’)</a:t>
            </a:r>
            <a:r>
              <a:rPr lang="en-US" baseline="-25000" dirty="0"/>
              <a:t>2</a:t>
            </a:r>
            <a:r>
              <a:rPr lang="en-US" dirty="0"/>
              <a:t> (R’ ≠ H). They are organic compounds formed by addition of alcohol molecules to aldehyde or ketone molecules. Originally, the term was confined to derivatives of aldehydes (one R = H), but it now applies equally to derivatives of ketones (neither R = H ). Mixed </a:t>
            </a:r>
            <a:r>
              <a:rPr lang="en-US" dirty="0" err="1"/>
              <a:t>acetals</a:t>
            </a:r>
            <a:r>
              <a:rPr lang="en-US" dirty="0"/>
              <a:t> have different R’ groups. The formation of </a:t>
            </a:r>
            <a:r>
              <a:rPr lang="en-US" dirty="0" err="1"/>
              <a:t>acetals</a:t>
            </a:r>
            <a:r>
              <a:rPr lang="en-US" dirty="0"/>
              <a:t> is reversible; </a:t>
            </a:r>
            <a:r>
              <a:rPr lang="en-US" dirty="0" err="1"/>
              <a:t>acetals</a:t>
            </a:r>
            <a:r>
              <a:rPr lang="en-US" dirty="0"/>
              <a:t> can be </a:t>
            </a:r>
            <a:r>
              <a:rPr lang="en-US" dirty="0" err="1"/>
              <a:t>hydrolysed</a:t>
            </a:r>
            <a:r>
              <a:rPr lang="en-US" dirty="0"/>
              <a:t> back to aldehydes (ketone) in acidic solutions.</a:t>
            </a:r>
            <a:endParaRPr lang="ar-IQ" sz="3200" dirty="0"/>
          </a:p>
          <a:p>
            <a:pPr marL="0" indent="0" algn="l">
              <a:buNone/>
            </a:pPr>
            <a:endParaRPr lang="ar-IQ" sz="3200" dirty="0" smtClean="0"/>
          </a:p>
          <a:p>
            <a:pPr marL="0" indent="0" algn="l">
              <a:buNone/>
            </a:pPr>
            <a:endParaRPr lang="ar-IQ" sz="3200" dirty="0"/>
          </a:p>
          <a:p>
            <a:pPr marL="0" indent="0" algn="l">
              <a:buNone/>
            </a:pPr>
            <a:endParaRPr lang="ar-IQ" sz="3200" dirty="0" smtClean="0"/>
          </a:p>
          <a:p>
            <a:pPr marL="0" indent="0" algn="l">
              <a:buNone/>
            </a:pPr>
            <a:r>
              <a:rPr lang="en-US" sz="3200" dirty="0" smtClean="0"/>
              <a:t>    Hemiacetal           alcohol                   </a:t>
            </a:r>
            <a:r>
              <a:rPr lang="en-US" sz="3200" dirty="0" err="1" smtClean="0"/>
              <a:t>acetal</a:t>
            </a:r>
            <a:endParaRPr lang="en-US" sz="3200" dirty="0" smtClean="0"/>
          </a:p>
          <a:p>
            <a:pPr marL="0" indent="0" algn="l">
              <a:buNone/>
            </a:pPr>
            <a:endParaRPr lang="en-US" sz="3200" dirty="0" smtClean="0"/>
          </a:p>
          <a:p>
            <a:pPr marL="0" indent="0" algn="l">
              <a:buNone/>
            </a:pPr>
            <a:endParaRPr lang="ar-IQ" sz="3200"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355" y="4285397"/>
            <a:ext cx="9498842" cy="1241946"/>
          </a:xfrm>
          <a:prstGeom prst="rect">
            <a:avLst/>
          </a:prstGeom>
        </p:spPr>
      </p:pic>
    </p:spTree>
    <p:extLst>
      <p:ext uri="{BB962C8B-B14F-4D97-AF65-F5344CB8AC3E}">
        <p14:creationId xmlns:p14="http://schemas.microsoft.com/office/powerpoint/2010/main" val="2043408090"/>
      </p:ext>
    </p:extLst>
  </p:cSld>
  <p:clrMapOvr>
    <a:masterClrMapping/>
  </p:clrMapOvr>
  <mc:AlternateContent xmlns:mc="http://schemas.openxmlformats.org/markup-compatibility/2006" xmlns:p14="http://schemas.microsoft.com/office/powerpoint/2010/main">
    <mc:Choice Requires="p14">
      <p:transition spd="slow" p14:dur="2000" advTm="116723"/>
    </mc:Choice>
    <mc:Fallback xmlns="">
      <p:transition spd="slow" advTm="116723"/>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890469"/>
          </a:xfrm>
        </p:spPr>
        <p:txBody>
          <a:bodyPr>
            <a:normAutofit fontScale="90000"/>
          </a:bodyPr>
          <a:lstStyle/>
          <a:p>
            <a:pPr algn="ctr"/>
            <a:r>
              <a:rPr lang="en-US" b="1" dirty="0" smtClean="0">
                <a:solidFill>
                  <a:srgbClr val="FF0000"/>
                </a:solidFill>
              </a:rPr>
              <a:t/>
            </a:r>
            <a:br>
              <a:rPr lang="en-US" b="1" dirty="0" smtClean="0">
                <a:solidFill>
                  <a:srgbClr val="FF0000"/>
                </a:solidFill>
              </a:rPr>
            </a:br>
            <a:r>
              <a:rPr lang="en-US" b="1" dirty="0" smtClean="0">
                <a:solidFill>
                  <a:srgbClr val="FF0000"/>
                </a:solidFill>
              </a:rPr>
              <a:t>Carbonyl </a:t>
            </a:r>
            <a:r>
              <a:rPr lang="en-US" b="1" dirty="0">
                <a:solidFill>
                  <a:srgbClr val="FF0000"/>
                </a:solidFill>
              </a:rPr>
              <a:t>Group</a:t>
            </a:r>
            <a:r>
              <a:rPr lang="en-US" b="1" dirty="0"/>
              <a:t/>
            </a:r>
            <a:br>
              <a:rPr lang="en-US" b="1" dirty="0"/>
            </a:br>
            <a:endParaRPr lang="ar-IQ" dirty="0"/>
          </a:p>
        </p:txBody>
      </p:sp>
      <p:sp>
        <p:nvSpPr>
          <p:cNvPr id="3" name="عنصر نائب للمحتوى 2"/>
          <p:cNvSpPr>
            <a:spLocks noGrp="1"/>
          </p:cNvSpPr>
          <p:nvPr>
            <p:ph idx="1"/>
          </p:nvPr>
        </p:nvSpPr>
        <p:spPr>
          <a:xfrm>
            <a:off x="838200" y="1473958"/>
            <a:ext cx="10515600" cy="5131558"/>
          </a:xfrm>
        </p:spPr>
        <p:txBody>
          <a:bodyPr>
            <a:normAutofit/>
          </a:bodyPr>
          <a:lstStyle/>
          <a:p>
            <a:pPr marL="0" indent="0" algn="l">
              <a:buNone/>
            </a:pPr>
            <a:r>
              <a:rPr lang="en-US" b="1" dirty="0" smtClean="0"/>
              <a:t> </a:t>
            </a:r>
            <a:r>
              <a:rPr lang="en-US" b="1" dirty="0">
                <a:solidFill>
                  <a:srgbClr val="FF0000"/>
                </a:solidFill>
              </a:rPr>
              <a:t>Carbonyl </a:t>
            </a:r>
            <a:r>
              <a:rPr lang="en-US" b="1" dirty="0" smtClean="0">
                <a:solidFill>
                  <a:srgbClr val="FF0000"/>
                </a:solidFill>
              </a:rPr>
              <a:t>Group</a:t>
            </a:r>
          </a:p>
          <a:p>
            <a:pPr marL="0" indent="0" algn="l">
              <a:buNone/>
            </a:pPr>
            <a:r>
              <a:rPr lang="en-US" dirty="0" smtClean="0"/>
              <a:t>Carbonyl group: is afunctional group composed of carbon atom double-bonded to an oxygen atom (C=O).</a:t>
            </a:r>
          </a:p>
          <a:p>
            <a:pPr marL="0" indent="0" algn="l">
              <a:buNone/>
            </a:pPr>
            <a:r>
              <a:rPr lang="en-US" dirty="0" smtClean="0"/>
              <a:t>It is common to several classes of organic compounds, as part of many larger functional groups .A compound containing a carbonyl group is often referred to as a carbonyl compound</a:t>
            </a:r>
            <a:endParaRPr lang="en-US" dirty="0"/>
          </a:p>
          <a:p>
            <a:pPr marL="0" indent="0" algn="l">
              <a:buNone/>
            </a:pPr>
            <a:endParaRPr lang="ar-IQ" sz="3000" b="1" dirty="0" smtClean="0"/>
          </a:p>
          <a:p>
            <a:pPr marL="0" indent="0" algn="l">
              <a:buNone/>
            </a:pPr>
            <a:endParaRPr lang="ar-IQ" sz="3000" b="1" dirty="0"/>
          </a:p>
          <a:p>
            <a:pPr marL="0" indent="0" algn="l">
              <a:buNone/>
            </a:pPr>
            <a:endParaRPr lang="ar-IQ" sz="3000" b="1"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908" y="4937655"/>
            <a:ext cx="7097115" cy="885949"/>
          </a:xfrm>
          <a:prstGeom prst="rect">
            <a:avLst/>
          </a:prstGeom>
        </p:spPr>
      </p:pic>
    </p:spTree>
    <p:extLst>
      <p:ext uri="{BB962C8B-B14F-4D97-AF65-F5344CB8AC3E}">
        <p14:creationId xmlns:p14="http://schemas.microsoft.com/office/powerpoint/2010/main" val="2780256435"/>
      </p:ext>
    </p:extLst>
  </p:cSld>
  <p:clrMapOvr>
    <a:masterClrMapping/>
  </p:clrMapOvr>
  <mc:AlternateContent xmlns:mc="http://schemas.openxmlformats.org/markup-compatibility/2006" xmlns:p14="http://schemas.microsoft.com/office/powerpoint/2010/main">
    <mc:Choice Requires="p14">
      <p:transition spd="slow" p14:dur="2000" advTm="77239"/>
    </mc:Choice>
    <mc:Fallback xmlns="">
      <p:transition spd="slow" advTm="77239"/>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078173"/>
            <a:ext cx="10515600" cy="5098789"/>
          </a:xfrm>
        </p:spPr>
        <p:txBody>
          <a:bodyPr>
            <a:normAutofit/>
          </a:bodyPr>
          <a:lstStyle/>
          <a:p>
            <a:pPr marL="0" indent="0" algn="l">
              <a:buNone/>
            </a:pPr>
            <a:r>
              <a:rPr lang="en-US" dirty="0"/>
              <a:t>A carbon– oxygen </a:t>
            </a:r>
            <a:r>
              <a:rPr lang="en-US" dirty="0" smtClean="0"/>
              <a:t>double bond </a:t>
            </a:r>
            <a:r>
              <a:rPr lang="en-US" dirty="0"/>
              <a:t>is polar, and a carbon–carbon double bond </a:t>
            </a:r>
            <a:r>
              <a:rPr lang="en-US" dirty="0" smtClean="0"/>
              <a:t>is nonpolar.</a:t>
            </a:r>
            <a:endParaRPr lang="en-US" dirty="0"/>
          </a:p>
          <a:p>
            <a:pPr marL="0" indent="0" algn="l">
              <a:buNone/>
            </a:pPr>
            <a:r>
              <a:rPr lang="en-US" dirty="0" smtClean="0"/>
              <a:t>Because </a:t>
            </a:r>
            <a:r>
              <a:rPr lang="en-US" dirty="0"/>
              <a:t>of a difference in the electron affinities of the carbon and</a:t>
            </a:r>
          </a:p>
          <a:p>
            <a:pPr marL="0" indent="0" algn="l">
              <a:buNone/>
            </a:pPr>
            <a:r>
              <a:rPr lang="en-US" dirty="0"/>
              <a:t>oxygen atoms, the electron pairs that constitute the double bond are</a:t>
            </a:r>
          </a:p>
          <a:p>
            <a:pPr marL="0" indent="0" algn="l">
              <a:buNone/>
            </a:pPr>
            <a:r>
              <a:rPr lang="en-US" dirty="0"/>
              <a:t>held closer to the oxygen atom than to the carbon atom; </a:t>
            </a:r>
            <a:r>
              <a:rPr lang="en-US" dirty="0" smtClean="0"/>
              <a:t>the electron rich oxygen </a:t>
            </a:r>
            <a:r>
              <a:rPr lang="en-US" dirty="0"/>
              <a:t>atom acquires a negative charge and the electron-deficient</a:t>
            </a:r>
          </a:p>
          <a:p>
            <a:pPr marL="0" indent="0" algn="l">
              <a:buNone/>
            </a:pPr>
            <a:r>
              <a:rPr lang="en-US" dirty="0"/>
              <a:t>carbon atom a positive </a:t>
            </a:r>
            <a:r>
              <a:rPr lang="en-US" dirty="0" smtClean="0"/>
              <a:t>charge. </a:t>
            </a:r>
          </a:p>
          <a:p>
            <a:pPr marL="0" indent="0" algn="l">
              <a:buNone/>
            </a:pPr>
            <a:r>
              <a:rPr lang="en-US" dirty="0" smtClean="0"/>
              <a:t>Compounds </a:t>
            </a:r>
            <a:r>
              <a:rPr lang="en-US" dirty="0"/>
              <a:t>containing a carbonyl group have higher melting </a:t>
            </a:r>
            <a:r>
              <a:rPr lang="en-US" dirty="0" smtClean="0"/>
              <a:t>and boiling </a:t>
            </a:r>
            <a:r>
              <a:rPr lang="en-US" dirty="0"/>
              <a:t>points than hydrocarbons containing the same number </a:t>
            </a:r>
            <a:r>
              <a:rPr lang="en-US" dirty="0" smtClean="0"/>
              <a:t>of carbon </a:t>
            </a:r>
            <a:r>
              <a:rPr lang="en-US" dirty="0"/>
              <a:t>atoms and are more soluble in polar solvents such as water.</a:t>
            </a:r>
            <a:endParaRPr lang="ar-IQ" dirty="0"/>
          </a:p>
        </p:txBody>
      </p:sp>
    </p:spTree>
    <p:extLst>
      <p:ext uri="{BB962C8B-B14F-4D97-AF65-F5344CB8AC3E}">
        <p14:creationId xmlns:p14="http://schemas.microsoft.com/office/powerpoint/2010/main" val="1772967873"/>
      </p:ext>
    </p:extLst>
  </p:cSld>
  <p:clrMapOvr>
    <a:masterClrMapping/>
  </p:clrMapOvr>
  <mc:AlternateContent xmlns:mc="http://schemas.openxmlformats.org/markup-compatibility/2006" xmlns:p14="http://schemas.microsoft.com/office/powerpoint/2010/main">
    <mc:Choice Requires="p14">
      <p:transition spd="slow" p14:dur="2000" advTm="182226"/>
    </mc:Choice>
    <mc:Fallback xmlns="">
      <p:transition spd="slow" advTm="182226"/>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a:solidFill>
                  <a:srgbClr val="0000FF"/>
                </a:solidFill>
                <a:latin typeface="Times New Roman" panose="02020603050405020304" pitchFamily="18" charset="0"/>
              </a:rPr>
              <a:t>Comparing Physical </a:t>
            </a:r>
            <a:r>
              <a:rPr lang="en-US" i="1" dirty="0" smtClean="0">
                <a:solidFill>
                  <a:srgbClr val="0000FF"/>
                </a:solidFill>
                <a:latin typeface="Times New Roman" panose="02020603050405020304" pitchFamily="18" charset="0"/>
              </a:rPr>
              <a:t>Properties     </a:t>
            </a: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b="1" dirty="0" smtClean="0">
                <a:solidFill>
                  <a:srgbClr val="FF0000"/>
                </a:solidFill>
                <a:latin typeface="Times New Roman" panose="02020603050405020304" pitchFamily="18" charset="0"/>
              </a:rPr>
              <a:t>Boiling Point:   </a:t>
            </a:r>
            <a:r>
              <a:rPr lang="en-US" b="1" dirty="0" smtClean="0">
                <a:latin typeface="Times New Roman" panose="02020603050405020304" pitchFamily="18" charset="0"/>
              </a:rPr>
              <a:t>                                           </a:t>
            </a:r>
            <a:r>
              <a:rPr lang="en-US" b="1" dirty="0" smtClean="0">
                <a:solidFill>
                  <a:srgbClr val="FF0000"/>
                </a:solidFill>
                <a:latin typeface="Times New Roman" panose="02020603050405020304" pitchFamily="18" charset="0"/>
              </a:rPr>
              <a:t>  Water Solubility </a:t>
            </a:r>
          </a:p>
          <a:p>
            <a:pPr marL="0" indent="0" algn="l">
              <a:buNone/>
            </a:pPr>
            <a:r>
              <a:rPr lang="en-US" dirty="0" smtClean="0">
                <a:latin typeface="Times New Roman" panose="02020603050405020304" pitchFamily="18" charset="0"/>
              </a:rPr>
              <a:t>Carboxylic acid                                                Carboxylic acid</a:t>
            </a:r>
            <a:endParaRPr lang="en-US" dirty="0">
              <a:latin typeface="Times New Roman" panose="02020603050405020304" pitchFamily="18" charset="0"/>
            </a:endParaRPr>
          </a:p>
          <a:p>
            <a:pPr marL="0" indent="0" algn="l">
              <a:buNone/>
            </a:pPr>
            <a:r>
              <a:rPr lang="en-US" dirty="0" smtClean="0">
                <a:latin typeface="Times New Roman" panose="02020603050405020304" pitchFamily="18" charset="0"/>
              </a:rPr>
              <a:t>Alcohols                                                             Alcohol</a:t>
            </a:r>
            <a:endParaRPr lang="en-US" dirty="0">
              <a:latin typeface="Times New Roman" panose="02020603050405020304" pitchFamily="18" charset="0"/>
            </a:endParaRPr>
          </a:p>
          <a:p>
            <a:pPr marL="0" indent="0" algn="l">
              <a:buNone/>
            </a:pPr>
            <a:r>
              <a:rPr lang="en-US" dirty="0" smtClean="0">
                <a:latin typeface="Times New Roman" panose="02020603050405020304" pitchFamily="18" charset="0"/>
              </a:rPr>
              <a:t>Aldehydes/Ketones                                           Aldehydes/Ketones</a:t>
            </a:r>
            <a:endParaRPr lang="en-US" dirty="0">
              <a:latin typeface="Times New Roman" panose="02020603050405020304" pitchFamily="18" charset="0"/>
            </a:endParaRPr>
          </a:p>
          <a:p>
            <a:pPr marL="0" indent="0" algn="l">
              <a:buNone/>
            </a:pPr>
            <a:r>
              <a:rPr lang="en-US" dirty="0" smtClean="0">
                <a:latin typeface="Times New Roman" panose="02020603050405020304" pitchFamily="18" charset="0"/>
              </a:rPr>
              <a:t>Ethers                                                                  </a:t>
            </a:r>
            <a:r>
              <a:rPr lang="en-US" dirty="0" err="1" smtClean="0">
                <a:latin typeface="Times New Roman" panose="02020603050405020304" pitchFamily="18" charset="0"/>
              </a:rPr>
              <a:t>Ethers</a:t>
            </a:r>
            <a:endParaRPr lang="en-US" dirty="0">
              <a:latin typeface="Times New Roman" panose="02020603050405020304" pitchFamily="18" charset="0"/>
            </a:endParaRPr>
          </a:p>
          <a:p>
            <a:pPr marL="0" indent="0" algn="l">
              <a:buNone/>
            </a:pPr>
            <a:r>
              <a:rPr lang="en-US" dirty="0" smtClean="0">
                <a:latin typeface="Times New Roman" panose="02020603050405020304" pitchFamily="18" charset="0"/>
              </a:rPr>
              <a:t>Alkanes                                                                </a:t>
            </a:r>
            <a:r>
              <a:rPr lang="en-US" dirty="0" err="1" smtClean="0">
                <a:latin typeface="Times New Roman" panose="02020603050405020304" pitchFamily="18" charset="0"/>
              </a:rPr>
              <a:t>Alkanes</a:t>
            </a:r>
            <a:endParaRPr lang="en-US" dirty="0">
              <a:latin typeface="Times New Roman" panose="02020603050405020304" pitchFamily="18" charset="0"/>
            </a:endParaRPr>
          </a:p>
        </p:txBody>
      </p:sp>
      <p:cxnSp>
        <p:nvCxnSpPr>
          <p:cNvPr id="5" name="رابط كسهم مستقيم 4"/>
          <p:cNvCxnSpPr/>
          <p:nvPr/>
        </p:nvCxnSpPr>
        <p:spPr>
          <a:xfrm flipH="1" flipV="1">
            <a:off x="4067033" y="2320119"/>
            <a:ext cx="27295" cy="232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flipV="1">
            <a:off x="7287904" y="2320119"/>
            <a:ext cx="1" cy="2224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3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Classification of carbonyl compounds</a:t>
            </a:r>
            <a:r>
              <a:rPr lang="en-US" dirty="0" smtClean="0"/>
              <a:t>   </a:t>
            </a:r>
            <a:endParaRPr lang="ar-IQ" dirty="0"/>
          </a:p>
        </p:txBody>
      </p:sp>
      <p:sp>
        <p:nvSpPr>
          <p:cNvPr id="3" name="عنصر نائب للمحتوى 2"/>
          <p:cNvSpPr>
            <a:spLocks noGrp="1"/>
          </p:cNvSpPr>
          <p:nvPr>
            <p:ph idx="1"/>
          </p:nvPr>
        </p:nvSpPr>
        <p:spPr>
          <a:xfrm>
            <a:off x="838200" y="1501254"/>
            <a:ext cx="10515600" cy="4926842"/>
          </a:xfrm>
        </p:spPr>
        <p:txBody>
          <a:bodyPr/>
          <a:lstStyle/>
          <a:p>
            <a:pPr marL="0" indent="0" algn="l">
              <a:buNone/>
            </a:pPr>
            <a:r>
              <a:rPr lang="en-US" sz="3600" dirty="0">
                <a:solidFill>
                  <a:srgbClr val="FF0000"/>
                </a:solidFill>
              </a:rPr>
              <a:t>1. Aldehydes.</a:t>
            </a:r>
          </a:p>
          <a:p>
            <a:pPr marL="0" indent="0" algn="l">
              <a:buNone/>
            </a:pPr>
            <a:r>
              <a:rPr lang="en-US" dirty="0"/>
              <a:t>An aldehyde is a carbonyl-containing </a:t>
            </a:r>
            <a:r>
              <a:rPr lang="en-US" dirty="0" smtClean="0"/>
              <a:t>organic compound </a:t>
            </a:r>
            <a:r>
              <a:rPr lang="en-US" dirty="0"/>
              <a:t>in which the carbonyl carbon </a:t>
            </a:r>
            <a:r>
              <a:rPr lang="en-US" dirty="0" smtClean="0"/>
              <a:t>atom has </a:t>
            </a:r>
            <a:r>
              <a:rPr lang="en-US" dirty="0"/>
              <a:t>at least one hydrogen atom directly</a:t>
            </a:r>
          </a:p>
          <a:p>
            <a:pPr marL="0" indent="0" algn="l">
              <a:buNone/>
            </a:pPr>
            <a:r>
              <a:rPr lang="en-US" dirty="0"/>
              <a:t>attached to it. The remaining group </a:t>
            </a:r>
            <a:r>
              <a:rPr lang="en-US" dirty="0" smtClean="0"/>
              <a:t>attached to </a:t>
            </a:r>
            <a:r>
              <a:rPr lang="en-US" dirty="0"/>
              <a:t>the carbonyl carbon atom can </a:t>
            </a:r>
            <a:r>
              <a:rPr lang="en-US" dirty="0" smtClean="0"/>
              <a:t>be hydrogen</a:t>
            </a:r>
            <a:r>
              <a:rPr lang="en-US" dirty="0"/>
              <a:t>, an alkyl group (R), a </a:t>
            </a:r>
            <a:r>
              <a:rPr lang="en-US" dirty="0" err="1" smtClean="0"/>
              <a:t>cycloalkyl</a:t>
            </a:r>
            <a:r>
              <a:rPr lang="en-US" dirty="0"/>
              <a:t> </a:t>
            </a:r>
            <a:r>
              <a:rPr lang="en-US" dirty="0" smtClean="0"/>
              <a:t>group</a:t>
            </a:r>
            <a:r>
              <a:rPr lang="en-US" dirty="0"/>
              <a:t>, or an aryl group (</a:t>
            </a:r>
            <a:r>
              <a:rPr lang="en-US" dirty="0" err="1"/>
              <a:t>Ar</a:t>
            </a:r>
            <a:r>
              <a:rPr lang="en-US" dirty="0"/>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63" y="4244454"/>
            <a:ext cx="9321421" cy="2183642"/>
          </a:xfrm>
          <a:prstGeom prst="rect">
            <a:avLst/>
          </a:prstGeom>
        </p:spPr>
      </p:pic>
    </p:spTree>
    <p:extLst>
      <p:ext uri="{BB962C8B-B14F-4D97-AF65-F5344CB8AC3E}">
        <p14:creationId xmlns:p14="http://schemas.microsoft.com/office/powerpoint/2010/main" val="442616702"/>
      </p:ext>
    </p:extLst>
  </p:cSld>
  <p:clrMapOvr>
    <a:masterClrMapping/>
  </p:clrMapOvr>
  <mc:AlternateContent xmlns:mc="http://schemas.openxmlformats.org/markup-compatibility/2006" xmlns:p14="http://schemas.microsoft.com/office/powerpoint/2010/main">
    <mc:Choice Requires="p14">
      <p:transition spd="slow" p14:dur="2000" advTm="90630"/>
    </mc:Choice>
    <mc:Fallback xmlns="">
      <p:transition spd="slow" advTm="90630"/>
    </mc:Fallback>
  </mc:AlternateContent>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95785"/>
            <a:ext cx="10515600" cy="5781178"/>
          </a:xfrm>
        </p:spPr>
        <p:txBody>
          <a:bodyPr/>
          <a:lstStyle/>
          <a:p>
            <a:pPr marL="0" indent="0" algn="l">
              <a:buNone/>
            </a:pPr>
            <a:r>
              <a:rPr lang="en-US" sz="3600" dirty="0">
                <a:solidFill>
                  <a:srgbClr val="FF0000"/>
                </a:solidFill>
              </a:rPr>
              <a:t>2. Ketones.</a:t>
            </a:r>
            <a:r>
              <a:rPr lang="en-US" sz="3200" dirty="0"/>
              <a:t> </a:t>
            </a:r>
            <a:endParaRPr lang="en-US" sz="3200" dirty="0" smtClean="0"/>
          </a:p>
          <a:p>
            <a:pPr marL="0" indent="0" algn="l">
              <a:buNone/>
            </a:pPr>
            <a:r>
              <a:rPr lang="en-US" dirty="0"/>
              <a:t>A ketone is a </a:t>
            </a:r>
            <a:r>
              <a:rPr lang="en-US" dirty="0" smtClean="0"/>
              <a:t>carbonyl containing</a:t>
            </a:r>
            <a:r>
              <a:rPr lang="en-US" dirty="0"/>
              <a:t> </a:t>
            </a:r>
            <a:r>
              <a:rPr lang="en-US" dirty="0" smtClean="0"/>
              <a:t>organic compound in </a:t>
            </a:r>
            <a:r>
              <a:rPr lang="en-US" dirty="0"/>
              <a:t>which the carbonyl </a:t>
            </a:r>
            <a:r>
              <a:rPr lang="en-US" dirty="0" smtClean="0"/>
              <a:t>carbon atom </a:t>
            </a:r>
            <a:r>
              <a:rPr lang="en-US" dirty="0"/>
              <a:t>has two other </a:t>
            </a:r>
            <a:r>
              <a:rPr lang="en-US" dirty="0" smtClean="0"/>
              <a:t>carbon atoms </a:t>
            </a:r>
            <a:r>
              <a:rPr lang="en-US" dirty="0"/>
              <a:t>directly attached to </a:t>
            </a:r>
            <a:r>
              <a:rPr lang="en-US" dirty="0" smtClean="0"/>
              <a:t>it. </a:t>
            </a:r>
          </a:p>
          <a:p>
            <a:pPr marL="0" indent="0" algn="l">
              <a:buNone/>
            </a:pPr>
            <a:r>
              <a:rPr lang="en-US" dirty="0" smtClean="0"/>
              <a:t>The </a:t>
            </a:r>
            <a:r>
              <a:rPr lang="en-US" dirty="0"/>
              <a:t>groups containing </a:t>
            </a:r>
            <a:r>
              <a:rPr lang="en-US" dirty="0" smtClean="0"/>
              <a:t>these bonded </a:t>
            </a:r>
            <a:r>
              <a:rPr lang="en-US" dirty="0"/>
              <a:t>carbon atoms may </a:t>
            </a:r>
            <a:r>
              <a:rPr lang="en-US" dirty="0" smtClean="0"/>
              <a:t>be alkyl</a:t>
            </a:r>
            <a:r>
              <a:rPr lang="en-US" dirty="0"/>
              <a:t>, </a:t>
            </a:r>
            <a:r>
              <a:rPr lang="en-US" dirty="0" err="1"/>
              <a:t>cycloalkyl</a:t>
            </a:r>
            <a:r>
              <a:rPr lang="en-US" dirty="0"/>
              <a:t>, or aryl</a:t>
            </a:r>
          </a:p>
          <a:p>
            <a:pPr marL="0" indent="0" algn="l">
              <a:buNone/>
            </a:pPr>
            <a:endParaRPr lang="en-US" dirty="0" smtClean="0"/>
          </a:p>
          <a:p>
            <a:pPr marL="0" indent="0" algn="l">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76" y="3289110"/>
            <a:ext cx="9785445" cy="2729553"/>
          </a:xfrm>
          <a:prstGeom prst="rect">
            <a:avLst/>
          </a:prstGeom>
        </p:spPr>
      </p:pic>
    </p:spTree>
    <p:extLst>
      <p:ext uri="{BB962C8B-B14F-4D97-AF65-F5344CB8AC3E}">
        <p14:creationId xmlns:p14="http://schemas.microsoft.com/office/powerpoint/2010/main" val="166737746"/>
      </p:ext>
    </p:extLst>
  </p:cSld>
  <p:clrMapOvr>
    <a:masterClrMapping/>
  </p:clrMapOvr>
  <mc:AlternateContent xmlns:mc="http://schemas.openxmlformats.org/markup-compatibility/2006" xmlns:p14="http://schemas.microsoft.com/office/powerpoint/2010/main">
    <mc:Choice Requires="p14">
      <p:transition spd="slow" p14:dur="2000" advTm="77832"/>
    </mc:Choice>
    <mc:Fallback xmlns="">
      <p:transition spd="slow" advTm="77832"/>
    </mc:Fallback>
  </mc:AlternateContent>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27546"/>
            <a:ext cx="10515600" cy="5849417"/>
          </a:xfrm>
        </p:spPr>
        <p:txBody>
          <a:bodyPr>
            <a:normAutofit/>
          </a:bodyPr>
          <a:lstStyle/>
          <a:p>
            <a:pPr marL="0" indent="0" algn="l">
              <a:buNone/>
            </a:pPr>
            <a:r>
              <a:rPr lang="en-US" sz="3600" dirty="0">
                <a:solidFill>
                  <a:srgbClr val="FF0000"/>
                </a:solidFill>
              </a:rPr>
              <a:t>3. Carboxylic acids</a:t>
            </a:r>
            <a:r>
              <a:rPr lang="en-US" dirty="0"/>
              <a:t>. </a:t>
            </a:r>
            <a:endParaRPr lang="en-US" dirty="0" smtClean="0"/>
          </a:p>
          <a:p>
            <a:pPr marL="0" indent="0" algn="l">
              <a:buNone/>
            </a:pPr>
            <a:r>
              <a:rPr lang="en-US" dirty="0" smtClean="0"/>
              <a:t>Organic compounds which contain the carboxyl functional group are called as carboxylic acids.</a:t>
            </a:r>
          </a:p>
          <a:p>
            <a:pPr marL="0" indent="0" algn="l">
              <a:buNone/>
            </a:pPr>
            <a:r>
              <a:rPr lang="en-US" dirty="0" smtClean="0"/>
              <a:t>The name carboxyl is derived from carbonyl (C=O)and hydroxyl(OH)because in the carboxyl group these two groups are directly bonded to each other.</a:t>
            </a:r>
            <a:endParaRPr lang="en-US" sz="3200" dirty="0" smtClean="0"/>
          </a:p>
          <a:p>
            <a:pPr marL="0" indent="0" algn="l">
              <a:buNone/>
            </a:pPr>
            <a:r>
              <a:rPr lang="en-US" sz="3200" dirty="0" smtClean="0"/>
              <a:t>The </a:t>
            </a:r>
            <a:r>
              <a:rPr lang="en-US" sz="3200" dirty="0"/>
              <a:t>structural </a:t>
            </a:r>
            <a:r>
              <a:rPr lang="en-US" sz="3200" dirty="0" smtClean="0"/>
              <a:t>parameters  for </a:t>
            </a:r>
            <a:r>
              <a:rPr lang="en-US" sz="3200" dirty="0"/>
              <a:t>a carboxylic acid are the same as those for </a:t>
            </a:r>
            <a:r>
              <a:rPr lang="en-US" sz="3200" dirty="0" smtClean="0"/>
              <a:t>an aldehyde </a:t>
            </a:r>
            <a:r>
              <a:rPr lang="en-US" sz="3200" dirty="0"/>
              <a:t>except that </a:t>
            </a:r>
            <a:r>
              <a:rPr lang="en-US" sz="3200" dirty="0" smtClean="0"/>
              <a:t>the </a:t>
            </a:r>
            <a:r>
              <a:rPr lang="en-US" sz="3200" dirty="0"/>
              <a:t>hydroxyl </a:t>
            </a:r>
            <a:r>
              <a:rPr lang="en-US" sz="3200" dirty="0" smtClean="0"/>
              <a:t>group replaces the </a:t>
            </a:r>
            <a:r>
              <a:rPr lang="en-US" sz="3200" dirty="0"/>
              <a:t>hydrogen atom of </a:t>
            </a:r>
            <a:r>
              <a:rPr lang="en-US" sz="3200" dirty="0" smtClean="0"/>
              <a:t>an aldehyde</a:t>
            </a:r>
            <a:endParaRPr lang="ar-IQ" sz="3200" dirty="0"/>
          </a:p>
        </p:txBody>
      </p:sp>
    </p:spTree>
    <p:extLst>
      <p:ext uri="{BB962C8B-B14F-4D97-AF65-F5344CB8AC3E}">
        <p14:creationId xmlns:p14="http://schemas.microsoft.com/office/powerpoint/2010/main" val="1901189465"/>
      </p:ext>
    </p:extLst>
  </p:cSld>
  <p:clrMapOvr>
    <a:masterClrMapping/>
  </p:clrMapOvr>
  <mc:AlternateContent xmlns:mc="http://schemas.openxmlformats.org/markup-compatibility/2006" xmlns:p14="http://schemas.microsoft.com/office/powerpoint/2010/main">
    <mc:Choice Requires="p14">
      <p:transition spd="slow" p14:dur="2000" advTm="108332"/>
    </mc:Choice>
    <mc:Fallback xmlns="">
      <p:transition spd="slow" advTm="108332"/>
    </mc:Fallback>
  </mc:AlternateContent>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922" y="1692322"/>
            <a:ext cx="10563367" cy="3903259"/>
          </a:xfrm>
        </p:spPr>
      </p:pic>
    </p:spTree>
    <p:extLst>
      <p:ext uri="{BB962C8B-B14F-4D97-AF65-F5344CB8AC3E}">
        <p14:creationId xmlns:p14="http://schemas.microsoft.com/office/powerpoint/2010/main" val="2179069731"/>
      </p:ext>
    </p:extLst>
  </p:cSld>
  <p:clrMapOvr>
    <a:masterClrMapping/>
  </p:clrMapOvr>
  <mc:AlternateContent xmlns:mc="http://schemas.openxmlformats.org/markup-compatibility/2006" xmlns:p14="http://schemas.microsoft.com/office/powerpoint/2010/main">
    <mc:Choice Requires="p14">
      <p:transition spd="slow" p14:dur="2000" advTm="47167"/>
    </mc:Choice>
    <mc:Fallback xmlns="">
      <p:transition spd="slow" advTm="47167"/>
    </mc:Fallback>
  </mc:AlternateContent>
  <p:timing>
    <p:tnLst>
      <p:par>
        <p:cTn id="1" dur="indefinite" restart="never" nodeType="tmRoot"/>
      </p:par>
    </p:tnLst>
  </p:timing>
  <p:extLst mod="1"/>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3347</TotalTime>
  <Words>857</Words>
  <Application>Microsoft Office PowerPoint</Application>
  <PresentationFormat>شاشة عريضة</PresentationFormat>
  <Paragraphs>95</Paragraphs>
  <Slides>28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28</vt:i4>
      </vt:variant>
    </vt:vector>
  </HeadingPairs>
  <TitlesOfParts>
    <vt:vector size="34" baseType="lpstr">
      <vt:lpstr>Arial</vt:lpstr>
      <vt:lpstr>Calibri</vt:lpstr>
      <vt:lpstr>Calibri Light</vt:lpstr>
      <vt:lpstr>latoregular</vt:lpstr>
      <vt:lpstr>Times New Roman</vt:lpstr>
      <vt:lpstr>نسق Office</vt:lpstr>
      <vt:lpstr>Compounds Containing  A Carbonyl Group</vt:lpstr>
      <vt:lpstr>Learning objectives</vt:lpstr>
      <vt:lpstr> Carbonyl Group </vt:lpstr>
      <vt:lpstr>عرض تقديمي في PowerPoint</vt:lpstr>
      <vt:lpstr>Comparing Physical Properties     </vt:lpstr>
      <vt:lpstr>Classification of carbonyl compounds   </vt:lpstr>
      <vt:lpstr>عرض تقديمي في PowerPoint</vt:lpstr>
      <vt:lpstr>عرض تقديمي في PowerPoint</vt:lpstr>
      <vt:lpstr>عرض تقديمي في PowerPoint</vt:lpstr>
      <vt:lpstr>عرض تقديمي في PowerPoint</vt:lpstr>
      <vt:lpstr>عرض تقديمي في PowerPoint</vt:lpstr>
      <vt:lpstr>Naming Esters                                                 </vt:lpstr>
      <vt:lpstr>عرض تقديمي في PowerPoint</vt:lpstr>
      <vt:lpstr>عرض تقديمي في PowerPoint</vt:lpstr>
      <vt:lpstr>عرض تقديمي في PowerPoint</vt:lpstr>
      <vt:lpstr>عرض تقديمي في PowerPoint</vt:lpstr>
      <vt:lpstr> Names  for Ketones</vt:lpstr>
      <vt:lpstr>عرض تقديمي في PowerPoint</vt:lpstr>
      <vt:lpstr>عرض تقديمي في PowerPoint</vt:lpstr>
      <vt:lpstr>Naming Aldehydes</vt:lpstr>
      <vt:lpstr>عرض تقديمي في PowerPoint</vt:lpstr>
      <vt:lpstr>Preparation of Aldehydes and Ketones</vt:lpstr>
      <vt:lpstr>عرض تقديمي في PowerPoint</vt:lpstr>
      <vt:lpstr>Distinguish between aldehydes and ketones</vt:lpstr>
      <vt:lpstr>عرض تقديمي في PowerPoint</vt:lpstr>
      <vt:lpstr>Reaction of aldehyde and ketones with alcohol </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 2O14</cp:lastModifiedBy>
  <cp:revision>51</cp:revision>
  <dcterms:created xsi:type="dcterms:W3CDTF">2021-01-16T17:42:26Z</dcterms:created>
  <dcterms:modified xsi:type="dcterms:W3CDTF">2022-12-06T16:56:04Z</dcterms:modified>
</cp:coreProperties>
</file>